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58" r:id="rId2"/>
    <p:sldId id="260" r:id="rId3"/>
    <p:sldId id="302" r:id="rId4"/>
    <p:sldId id="286" r:id="rId5"/>
    <p:sldId id="295" r:id="rId6"/>
    <p:sldId id="296" r:id="rId7"/>
    <p:sldId id="284" r:id="rId8"/>
    <p:sldId id="297" r:id="rId9"/>
    <p:sldId id="298" r:id="rId10"/>
    <p:sldId id="300" r:id="rId11"/>
    <p:sldId id="285" r:id="rId12"/>
    <p:sldId id="289" r:id="rId13"/>
    <p:sldId id="290" r:id="rId14"/>
    <p:sldId id="292" r:id="rId15"/>
    <p:sldId id="293" r:id="rId16"/>
    <p:sldId id="294" r:id="rId17"/>
    <p:sldId id="288" r:id="rId18"/>
    <p:sldId id="301" r:id="rId19"/>
    <p:sldId id="278" r:id="rId20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22"/>
      <p:bold r:id="rId23"/>
    </p:embeddedFont>
    <p:embeddedFont>
      <p:font typeface="돋움" panose="020B0600000101010101" pitchFamily="34" charset="-127"/>
      <p:regular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Nanum Myeongjo" panose="02020603020101020101" pitchFamily="18" charset="-127"/>
      <p:regular r:id="rId27"/>
      <p:bold r:id="rId28"/>
    </p:embeddedFont>
    <p:embeddedFont>
      <p:font typeface="나눔명조" panose="02020603020101020101" pitchFamily="18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Nanum Gothic" panose="020D0604000000000000" pitchFamily="34" charset="-127"/>
      <p:regular r:id="rId37"/>
      <p:bold r:id="rId38"/>
    </p:embeddedFont>
    <p:embeddedFont>
      <p:font typeface="Nanum Gothic ExtraBold" panose="020D0604000000000000" pitchFamily="34" charset="-127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3" autoAdjust="0"/>
    <p:restoredTop sz="82348"/>
  </p:normalViewPr>
  <p:slideViewPr>
    <p:cSldViewPr snapToGrid="0" showGuides="1">
      <p:cViewPr>
        <p:scale>
          <a:sx n="238" d="100"/>
          <a:sy n="238" d="100"/>
        </p:scale>
        <p:origin x="2776" y="-1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0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86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73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70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48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6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3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이론도 어려울 뿐만 아니라 실제로 사용하는 것은 더욱 어렵기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비전공자인 대학생들이나 일반인들이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대하여 관심이 있다 하더라도 접근하기 쉽지 않다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비전공자들뿐만 아니라 전공자나 중소기업들이 머신 러닝을 사용하기 어려운 이유가</a:t>
            </a:r>
            <a:r>
              <a:rPr lang="en-US" altLang="ko-KR" dirty="0"/>
              <a:t>,</a:t>
            </a:r>
            <a:r>
              <a:rPr lang="ko-KR" altLang="en-US" dirty="0"/>
              <a:t> 모델을 학습시키는 방법을 정확히 알지 못하고</a:t>
            </a:r>
            <a:r>
              <a:rPr lang="en-US" altLang="ko-KR" dirty="0"/>
              <a:t>,</a:t>
            </a:r>
            <a:r>
              <a:rPr lang="ko-KR" altLang="en-US" dirty="0"/>
              <a:t> 방법을 알고있다 하더라도 학습시킬 데이터를 찾고 가공하는데 어려움을 느낀다는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0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문제점들을 극복하기 위하여</a:t>
            </a:r>
            <a:r>
              <a:rPr lang="en-US" altLang="ko-KR" dirty="0"/>
              <a:t>,</a:t>
            </a:r>
            <a:r>
              <a:rPr lang="ko-KR" altLang="en-US" dirty="0"/>
              <a:t> 우리는 편리한 접근성과 사용자와 에디터의 역할을 철저히 분리하여</a:t>
            </a:r>
            <a:r>
              <a:rPr lang="en-US" altLang="ko-KR" dirty="0"/>
              <a:t>,</a:t>
            </a:r>
            <a:r>
              <a:rPr lang="ko-KR" altLang="en-US" dirty="0"/>
              <a:t> 사용자는 복잡한 계산 혹은 프로그래밍을 거치지 않고 원하는 데이터를 선택하거나 업로드하면 그 데이터들을 통해서 학습된 모델을 제공받을 수 있도록 할 것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그 후</a:t>
            </a:r>
            <a:r>
              <a:rPr lang="en-US" altLang="ko-KR" dirty="0"/>
              <a:t>,</a:t>
            </a:r>
            <a:r>
              <a:rPr lang="ko-KR" altLang="en-US" dirty="0"/>
              <a:t> 학습된 모델을 만드는 역할은 전적으로 에디터가 하게 되고 사용자는 학습 결과를 웹을 통해 확인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편리한 접근성과 사용자와 에디터의 역할이 철저하게 분리되었다는 장점을 가진 웹 기반 머신 러닝 모델 에디터를 제공하는 것을 이번 연구의 목적으로 정했다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 후</a:t>
            </a:r>
            <a:r>
              <a:rPr lang="en-US" altLang="ko-KR" dirty="0"/>
              <a:t>,</a:t>
            </a:r>
            <a:r>
              <a:rPr lang="ko-KR" altLang="en-US" dirty="0"/>
              <a:t> 학습된 모델을 만드는 역할은 전적으로 에디터가 하게 되고 사용자는 학습 결과를 웹을 통해 확인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편리한 접근성과 사용자와 에디터의 역할이 철저하게 분리되었다는 장점을 가진 웹 기반 머신 러닝 모델 에디터를 제공하는 것을 이번 연구의 목적으로 정했다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874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비전공자나</a:t>
            </a:r>
            <a:r>
              <a:rPr lang="ko-KR" altLang="en-US" dirty="0"/>
              <a:t> 일반인들이 웹 서버를 통해서 편리한 사용자 인터페이스를 제공받는다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사용자들은 데이터를 삽입하거나 선택해서 학습을 요청하면 러닝 서버가 데이터를 가공하고 머신 러닝을 하게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웹 서버는 </a:t>
            </a:r>
            <a:r>
              <a:rPr lang="ko-KR" altLang="en-US" dirty="0" err="1"/>
              <a:t>러닝되고</a:t>
            </a:r>
            <a:r>
              <a:rPr lang="ko-KR" altLang="en-US" dirty="0"/>
              <a:t> 있는 상태를 시각화하여 사용자들에게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비전공자이지만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머신 러닝 서버에게 요청을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DBMS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56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에디터 서비스는 사용자들의 개인 학습 모델을 위해서 학습 서버에 각 사용자들에게 개인 가상 서버를 할당해줘야 하는데</a:t>
            </a:r>
            <a:r>
              <a:rPr lang="en-US" altLang="ko-KR" dirty="0"/>
              <a:t>,</a:t>
            </a:r>
            <a:r>
              <a:rPr lang="ko-KR" altLang="en-US" dirty="0"/>
              <a:t> 현재 저희 연구실에 있는 서버로는 이러한 서비스를 구축하기가 하드웨어적으로 불가능하다는 제한 요소가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0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3.tiff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tif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7E6C9-8147-714A-9B5F-EDB46BE7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51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564795-509F-4899-9609-09998563BC3E}"/>
              </a:ext>
            </a:extLst>
          </p:cNvPr>
          <p:cNvSpPr/>
          <p:nvPr/>
        </p:nvSpPr>
        <p:spPr>
          <a:xfrm>
            <a:off x="0" y="2481133"/>
            <a:ext cx="9144000" cy="171225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A0013-4AAA-43DF-9BE4-D793368E823B}"/>
              </a:ext>
            </a:extLst>
          </p:cNvPr>
          <p:cNvSpPr txBox="1"/>
          <p:nvPr/>
        </p:nvSpPr>
        <p:spPr>
          <a:xfrm>
            <a:off x="2317218" y="3312576"/>
            <a:ext cx="4509568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웹 기반 머신 러닝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60B69-0454-439C-B571-814A15100CD3}"/>
              </a:ext>
            </a:extLst>
          </p:cNvPr>
          <p:cNvSpPr txBox="1"/>
          <p:nvPr/>
        </p:nvSpPr>
        <p:spPr>
          <a:xfrm>
            <a:off x="2865443" y="2803785"/>
            <a:ext cx="3413114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다음_Regular" panose="02000603060000000000" pitchFamily="2" charset="-127"/>
              </a:rPr>
              <a:t>2020 Capstone Design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다음_Regular" panose="0200060306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49DB5-0A34-4C61-A75F-2479D2766C3E}"/>
              </a:ext>
            </a:extLst>
          </p:cNvPr>
          <p:cNvSpPr txBox="1"/>
          <p:nvPr/>
        </p:nvSpPr>
        <p:spPr>
          <a:xfrm>
            <a:off x="775608" y="6319799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20142093 </a:t>
            </a:r>
            <a:r>
              <a:rPr lang="ko-KR" altLang="en-US" sz="1400" dirty="0" err="1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황순호</a:t>
            </a:r>
            <a:endParaRPr lang="en-US" altLang="ko-KR" sz="1400">
              <a:solidFill>
                <a:schemeClr val="bg1"/>
              </a:solidFill>
              <a:latin typeface="나눔명조" panose="020B0600000101010101" charset="-127"/>
              <a:ea typeface="나눔명조" panose="020B0600000101010101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20171687</a:t>
            </a:r>
            <a:r>
              <a:rPr lang="ko-KR" altLang="en-US" sz="1400">
                <a:solidFill>
                  <a:schemeClr val="bg1"/>
                </a:solidFill>
                <a:latin typeface="나눔명조" panose="020B0600000101010101" charset="-127"/>
                <a:ea typeface="나눔명조" panose="020B0600000101010101" charset="-127"/>
              </a:rPr>
              <a:t> 이상민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3E584-B465-4FE8-8F4F-D81DD5FF00C2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E3B19D-7710-4723-9D58-32A1A935D1D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48EEB11-C9AD-408F-B126-B6F0FC8F67DF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82CC28-BE18-4106-A197-B06C0DEC6285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9EEF68-25DC-41C5-BCBB-90DFB446560A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586DC9-2DCB-43F4-A3D0-12A08FE648F3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58A39-0852-407D-A720-5A9628E73154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58A44-9562-41BE-B97A-100BA6B04F3C}"/>
              </a:ext>
            </a:extLst>
          </p:cNvPr>
          <p:cNvSpPr txBox="1"/>
          <p:nvPr/>
        </p:nvSpPr>
        <p:spPr>
          <a:xfrm>
            <a:off x="204137" y="550404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지도교수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박현주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E035-4AD9-4522-8716-0803A4BC118E}"/>
              </a:ext>
            </a:extLst>
          </p:cNvPr>
          <p:cNvSpPr txBox="1"/>
          <p:nvPr/>
        </p:nvSpPr>
        <p:spPr>
          <a:xfrm>
            <a:off x="319553" y="590205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학과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정보통신공학과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81E1B1-4E4E-684B-9F6F-DF3BE017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228780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수행 계획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D40457-A845-6F46-8E48-DA9C6F1C021D}"/>
              </a:ext>
            </a:extLst>
          </p:cNvPr>
          <p:cNvGrpSpPr/>
          <p:nvPr/>
        </p:nvGrpSpPr>
        <p:grpSpPr>
          <a:xfrm>
            <a:off x="1143487" y="1040361"/>
            <a:ext cx="5779033" cy="929846"/>
            <a:chOff x="1062717" y="1220547"/>
            <a:chExt cx="5779033" cy="92984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259DDFE-E415-0144-BBA5-5DD7FA666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717" y="1220547"/>
              <a:ext cx="1115090" cy="929846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E864A09-2DE8-3444-9C93-737F39232383}"/>
                </a:ext>
              </a:extLst>
            </p:cNvPr>
            <p:cNvGrpSpPr/>
            <p:nvPr/>
          </p:nvGrpSpPr>
          <p:grpSpPr>
            <a:xfrm>
              <a:off x="2443582" y="1276319"/>
              <a:ext cx="4398168" cy="841693"/>
              <a:chOff x="2443582" y="1307623"/>
              <a:chExt cx="4398168" cy="84169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B203A3-3269-774F-AAF8-AACAA3589196}"/>
                  </a:ext>
                </a:extLst>
              </p:cNvPr>
              <p:cNvSpPr txBox="1"/>
              <p:nvPr/>
            </p:nvSpPr>
            <p:spPr>
              <a:xfrm>
                <a:off x="2443582" y="1307623"/>
                <a:ext cx="1454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머신 러닝 구축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B73FCBE-B3D2-5641-8FCB-3B28879C0AFC}"/>
                  </a:ext>
                </a:extLst>
              </p:cNvPr>
              <p:cNvSpPr txBox="1"/>
              <p:nvPr/>
            </p:nvSpPr>
            <p:spPr>
              <a:xfrm>
                <a:off x="2611105" y="1718429"/>
                <a:ext cx="42306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사용자로부터 제공받은 데이터를 즉시 모델에 학습시킬 수 있도록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  여러 모델을 구축한다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84EF77-3F96-9044-9882-C28588B0CBD4}"/>
              </a:ext>
            </a:extLst>
          </p:cNvPr>
          <p:cNvGrpSpPr/>
          <p:nvPr/>
        </p:nvGrpSpPr>
        <p:grpSpPr>
          <a:xfrm>
            <a:off x="2109059" y="2558009"/>
            <a:ext cx="5330129" cy="837276"/>
            <a:chOff x="1791124" y="2771509"/>
            <a:chExt cx="5330129" cy="83727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A618B3-1537-0343-9B92-8C6EA449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124" y="2803826"/>
              <a:ext cx="749652" cy="749652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ECA4A5C-C790-8A4F-A2AE-9C45B0D73EE3}"/>
                </a:ext>
              </a:extLst>
            </p:cNvPr>
            <p:cNvGrpSpPr/>
            <p:nvPr/>
          </p:nvGrpSpPr>
          <p:grpSpPr>
            <a:xfrm>
              <a:off x="2944992" y="2771509"/>
              <a:ext cx="4176261" cy="837276"/>
              <a:chOff x="2310962" y="1307623"/>
              <a:chExt cx="4176261" cy="83727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A1F331-5397-1E42-A433-08889293824A}"/>
                  </a:ext>
                </a:extLst>
              </p:cNvPr>
              <p:cNvSpPr txBox="1"/>
              <p:nvPr/>
            </p:nvSpPr>
            <p:spPr>
              <a:xfrm>
                <a:off x="2310962" y="1307623"/>
                <a:ext cx="36856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사용하기 편리한 사용자 인터페이스 제작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B5157B7-4297-B74E-AAB8-7EA1D1229F8B}"/>
                  </a:ext>
                </a:extLst>
              </p:cNvPr>
              <p:cNvSpPr txBox="1"/>
              <p:nvPr/>
            </p:nvSpPr>
            <p:spPr>
              <a:xfrm>
                <a:off x="2482601" y="1714012"/>
                <a:ext cx="400462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이 서비스를 처음 이용해보는 사용자도 쉽게 사용할 수 있도록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  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UI</a:t>
                </a:r>
                <a:r>
                  <a:rPr lang="ko-KR" altLang="en-US" sz="1100" b="1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를</a:t>
                </a: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제작한다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0D5B35-4E72-5B4A-BEA4-3D7D582CF370}"/>
              </a:ext>
            </a:extLst>
          </p:cNvPr>
          <p:cNvGrpSpPr/>
          <p:nvPr/>
        </p:nvGrpSpPr>
        <p:grpSpPr>
          <a:xfrm>
            <a:off x="2638617" y="3983087"/>
            <a:ext cx="5473001" cy="837019"/>
            <a:chOff x="2478485" y="4018500"/>
            <a:chExt cx="5473001" cy="83701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BDCFEA4-0957-7843-8B40-86F18DAE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8485" y="4091046"/>
              <a:ext cx="1600730" cy="65950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468F262-34D7-7445-B047-9A8839330E5C}"/>
                </a:ext>
              </a:extLst>
            </p:cNvPr>
            <p:cNvGrpSpPr/>
            <p:nvPr/>
          </p:nvGrpSpPr>
          <p:grpSpPr>
            <a:xfrm>
              <a:off x="4240151" y="4018500"/>
              <a:ext cx="3711335" cy="837019"/>
              <a:chOff x="2520365" y="1307623"/>
              <a:chExt cx="3711335" cy="83701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23D3916-C4C5-FD47-8E29-E99DA6082C12}"/>
                  </a:ext>
                </a:extLst>
              </p:cNvPr>
              <p:cNvSpPr txBox="1"/>
              <p:nvPr/>
            </p:nvSpPr>
            <p:spPr>
              <a:xfrm>
                <a:off x="2520365" y="1307623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웹 애플리케이션 구현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0E713EB-33E4-0047-B3B3-74EBE598F40F}"/>
                  </a:ext>
                </a:extLst>
              </p:cNvPr>
              <p:cNvSpPr txBox="1"/>
              <p:nvPr/>
            </p:nvSpPr>
            <p:spPr>
              <a:xfrm>
                <a:off x="2706376" y="1713755"/>
                <a:ext cx="352532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동적인 웹 사이트를 개발하기 위해 웹 애플리케이션을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  구현한다</a:t>
                </a:r>
                <a:r>
                  <a:rPr lang="en-US" altLang="ko-KR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C1C24B-6F38-6A4E-96A8-B69DA138DD36}"/>
              </a:ext>
            </a:extLst>
          </p:cNvPr>
          <p:cNvGrpSpPr/>
          <p:nvPr/>
        </p:nvGrpSpPr>
        <p:grpSpPr>
          <a:xfrm>
            <a:off x="3979692" y="5407909"/>
            <a:ext cx="4555664" cy="740382"/>
            <a:chOff x="3922036" y="5384716"/>
            <a:chExt cx="4555664" cy="74038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D0E0F36-0411-B241-AD53-6CA8277B0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2036" y="5417067"/>
              <a:ext cx="769598" cy="708031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025B23B-0789-844A-AAF3-DF856044068E}"/>
                </a:ext>
              </a:extLst>
            </p:cNvPr>
            <p:cNvGrpSpPr/>
            <p:nvPr/>
          </p:nvGrpSpPr>
          <p:grpSpPr>
            <a:xfrm>
              <a:off x="5264150" y="5384716"/>
              <a:ext cx="3213550" cy="648991"/>
              <a:chOff x="2569227" y="1307623"/>
              <a:chExt cx="3213550" cy="64899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C73465-31F1-404C-ADC0-6B4A815217B9}"/>
                  </a:ext>
                </a:extLst>
              </p:cNvPr>
              <p:cNvSpPr txBox="1"/>
              <p:nvPr/>
            </p:nvSpPr>
            <p:spPr>
              <a:xfrm>
                <a:off x="2569227" y="1307623"/>
                <a:ext cx="9012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DB </a:t>
                </a:r>
                <a:r>
                  <a:rPr lang="ko-KR" altLang="en-US" sz="1600" b="1" i="1" dirty="0">
                    <a:solidFill>
                      <a:srgbClr val="33528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구축</a:t>
                </a:r>
                <a:endParaRPr lang="en-US" altLang="ko-KR" sz="1600" b="1" i="1" dirty="0">
                  <a:solidFill>
                    <a:srgbClr val="33528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2ADB39-644C-8248-9404-4C8D0371E60B}"/>
                  </a:ext>
                </a:extLst>
              </p:cNvPr>
              <p:cNvSpPr txBox="1"/>
              <p:nvPr/>
            </p:nvSpPr>
            <p:spPr>
              <a:xfrm>
                <a:off x="2736750" y="1695004"/>
                <a:ext cx="304602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신속하게 후속처리를 함으로써 불편함을 없앰</a:t>
                </a:r>
                <a:endParaRPr lang="en-US" altLang="ko-K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C8511-6CEE-664A-B5D3-C23CBE3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447E26-DB46-B64E-BCEE-DD744BA3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863350"/>
            <a:ext cx="6035040" cy="284988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CB2839-9652-F147-AD34-6BB78110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2175231"/>
            <a:ext cx="6007100" cy="282194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C362947-D7EF-C345-840F-475EF1F3D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3309149"/>
            <a:ext cx="6007100" cy="28079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D898BB-5CA9-9E41-847B-248EC2D40A37}"/>
              </a:ext>
            </a:extLst>
          </p:cNvPr>
          <p:cNvGrpSpPr/>
          <p:nvPr/>
        </p:nvGrpSpPr>
        <p:grpSpPr>
          <a:xfrm>
            <a:off x="6215663" y="2380670"/>
            <a:ext cx="2935419" cy="2096659"/>
            <a:chOff x="6136941" y="3168152"/>
            <a:chExt cx="2935419" cy="20966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CAC9C1-A184-0249-8FC8-EF8EE5E5B549}"/>
                </a:ext>
              </a:extLst>
            </p:cNvPr>
            <p:cNvSpPr txBox="1"/>
            <p:nvPr/>
          </p:nvSpPr>
          <p:spPr>
            <a:xfrm>
              <a:off x="6136941" y="3168152"/>
              <a:ext cx="29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자신이 원하는 학습 방법 선택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DC2B56-4CBD-C444-9712-1B04914F5629}"/>
                </a:ext>
              </a:extLst>
            </p:cNvPr>
            <p:cNvSpPr txBox="1"/>
            <p:nvPr/>
          </p:nvSpPr>
          <p:spPr>
            <a:xfrm>
              <a:off x="6236604" y="3535107"/>
              <a:ext cx="1479892" cy="1729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비지도 학습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군집화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685800" lvl="1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분포 추정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48CF54-CFEF-FB4B-981C-DC6D0DD1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4C4130A4-9D0D-9F40-B146-668E23D5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10"/>
            <a:ext cx="5868000" cy="64455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869998A-08AB-5D4B-B5D5-AFB43B582E75}"/>
              </a:ext>
            </a:extLst>
          </p:cNvPr>
          <p:cNvGrpSpPr/>
          <p:nvPr/>
        </p:nvGrpSpPr>
        <p:grpSpPr>
          <a:xfrm>
            <a:off x="6020400" y="3014690"/>
            <a:ext cx="2658100" cy="828620"/>
            <a:chOff x="6136941" y="3168152"/>
            <a:chExt cx="2658100" cy="8286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1913BE-10A2-0C4D-BF26-9E61D0064C63}"/>
                </a:ext>
              </a:extLst>
            </p:cNvPr>
            <p:cNvSpPr txBox="1"/>
            <p:nvPr/>
          </p:nvSpPr>
          <p:spPr>
            <a:xfrm>
              <a:off x="6136941" y="3168152"/>
              <a:ext cx="2658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학습을 원하는 데이터 삽입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39D10E-CEA1-EE4F-8C66-E9F6DDF898D4}"/>
                </a:ext>
              </a:extLst>
            </p:cNvPr>
            <p:cNvSpPr txBox="1"/>
            <p:nvPr/>
          </p:nvSpPr>
          <p:spPr>
            <a:xfrm>
              <a:off x="6236604" y="3535107"/>
              <a:ext cx="2390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자신이 학습시키고 싶은 데이터들을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엑셀 파일 형태로 업로드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 descr="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C2651278-3F98-7940-BCE1-A64ECC45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620495"/>
            <a:ext cx="5868000" cy="6445526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D8B0A4F-9422-EC43-AC38-4525C727DCD9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D6EF9-5B4F-D946-B5B3-5F5F0E4D0F04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573446-C819-8848-82AB-9D1A3E4F95F9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713CD-0E65-0943-B7AB-342CED36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4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모니터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D11851D5-AF13-DC4F-A8CE-26777327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7" y="619761"/>
            <a:ext cx="5866610" cy="644399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1E0EF4-CEB6-F240-90B0-F666D480A387}"/>
              </a:ext>
            </a:extLst>
          </p:cNvPr>
          <p:cNvGrpSpPr/>
          <p:nvPr/>
        </p:nvGrpSpPr>
        <p:grpSpPr>
          <a:xfrm>
            <a:off x="5724276" y="2806778"/>
            <a:ext cx="3344393" cy="1244443"/>
            <a:chOff x="6109758" y="2936995"/>
            <a:chExt cx="3344393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0034A-23A1-2940-A3CD-102647CC00A7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F938A-1B24-6B48-90CB-9AA514F596DC}"/>
                </a:ext>
              </a:extLst>
            </p:cNvPr>
            <p:cNvSpPr txBox="1"/>
            <p:nvPr/>
          </p:nvSpPr>
          <p:spPr>
            <a:xfrm>
              <a:off x="6236604" y="3535107"/>
              <a:ext cx="3217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컬럼별로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입력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출력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제외 중에 하나 선택</a:t>
              </a:r>
              <a:endParaRPr lang="en-US" altLang="ko-KR" sz="1200" b="1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 err="1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학습률과</a:t>
              </a:r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학습 횟수를 선택해서 얼마나</a:t>
              </a:r>
              <a:endParaRPr lang="en-US" altLang="ko-KR" sz="1200" b="1" dirty="0">
                <a:solidFill>
                  <a:srgbClr val="9B9EA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ko-KR" altLang="en-US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 견고하게 모델을 구성할 것인지를 결정한다</a:t>
              </a:r>
              <a:r>
                <a:rPr lang="en-US" altLang="ko-KR" sz="12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62597D3-2262-3842-AE0E-E1DABA48709E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889BDC-C3C6-EE47-9265-46A2FA3DA79C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8301B-B6EA-EF44-A36C-D7FF1CEA6F3A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13CB83-28F7-8B45-8DAA-E6D3C500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BE0FCE-95B5-EE47-A63A-44DC0915D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3612477"/>
            <a:ext cx="5161550" cy="289117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CFBF88-5AF9-3443-AF48-9BB41B72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" y="880835"/>
            <a:ext cx="5161550" cy="237431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587BE3-0B7F-BE45-A188-9281DD7FFCD2}"/>
              </a:ext>
            </a:extLst>
          </p:cNvPr>
          <p:cNvGrpSpPr/>
          <p:nvPr/>
        </p:nvGrpSpPr>
        <p:grpSpPr>
          <a:xfrm>
            <a:off x="5724276" y="2806778"/>
            <a:ext cx="3216153" cy="1244443"/>
            <a:chOff x="6109758" y="2936995"/>
            <a:chExt cx="3216153" cy="12444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42972-D614-2649-9F3F-D610301AF0CD}"/>
                </a:ext>
              </a:extLst>
            </p:cNvPr>
            <p:cNvSpPr txBox="1"/>
            <p:nvPr/>
          </p:nvSpPr>
          <p:spPr>
            <a:xfrm>
              <a:off x="6109758" y="2936995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상세한 데이터 및 학습 정도 결정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43C2B9-8D0B-7C44-AC6B-F477F0100DE4}"/>
                </a:ext>
              </a:extLst>
            </p:cNvPr>
            <p:cNvSpPr txBox="1"/>
            <p:nvPr/>
          </p:nvSpPr>
          <p:spPr>
            <a:xfrm>
              <a:off x="6236604" y="3535107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컬럼별로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제외 중에 하나 선택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학습률과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학습 횟수를 선택해서 얼마나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견고하게 모델을 구성할 것인지를 결정한다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128B6B15-4599-5846-963B-2117B2ECF902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F86DE-8D4A-7E41-AB39-D70AA2F58B67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5AEF0-5E4D-404C-954C-642679217E0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682461-C1CA-DD4A-8360-78B95018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5" name="그림 4" descr="스크린샷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0209FC8B-B849-D74A-A078-6CE899C7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1976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B9DAA3-A645-6E48-A804-41ED56181A84}"/>
              </a:ext>
            </a:extLst>
          </p:cNvPr>
          <p:cNvGrpSpPr/>
          <p:nvPr/>
        </p:nvGrpSpPr>
        <p:grpSpPr>
          <a:xfrm>
            <a:off x="5724276" y="2806778"/>
            <a:ext cx="2991733" cy="1429109"/>
            <a:chOff x="6109758" y="2936995"/>
            <a:chExt cx="2991733" cy="14291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C8B81-2EC7-A341-951C-629B084039B7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시작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97AC5-7177-C348-9E7C-AC03E69FB935}"/>
                </a:ext>
              </a:extLst>
            </p:cNvPr>
            <p:cNvSpPr txBox="1"/>
            <p:nvPr/>
          </p:nvSpPr>
          <p:spPr>
            <a:xfrm>
              <a:off x="6236604" y="3535107"/>
              <a:ext cx="28648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통해 학습 진행 상태를 확인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그래프를 통해 데이터 </a:t>
              </a:r>
              <a:r>
                <a:rPr lang="ko-KR" altLang="en-US" sz="1200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손실량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기대 출력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실제 출력 값의 비교 가능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AC2FA682-A459-FB43-AC02-AF7F9570633F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D833F-2444-914E-9BAE-82D531017A6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C3529-EBDB-E849-AB19-FDEF54D09343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274E6-E837-5B4A-AB2A-DD65B24D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6129187-B155-5D42-BB6A-675DC5FC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" y="629920"/>
            <a:ext cx="5868000" cy="644552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12CA31-C41B-8E47-9E3E-6C71E218F6EA}"/>
              </a:ext>
            </a:extLst>
          </p:cNvPr>
          <p:cNvGrpSpPr/>
          <p:nvPr/>
        </p:nvGrpSpPr>
        <p:grpSpPr>
          <a:xfrm>
            <a:off x="5724276" y="2806778"/>
            <a:ext cx="2946849" cy="1244443"/>
            <a:chOff x="6109758" y="2936995"/>
            <a:chExt cx="2946849" cy="1244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0E2CA2-B79A-F14C-90D2-9C5132A2A634}"/>
                </a:ext>
              </a:extLst>
            </p:cNvPr>
            <p:cNvSpPr txBox="1"/>
            <p:nvPr/>
          </p:nvSpPr>
          <p:spPr>
            <a:xfrm>
              <a:off x="6109758" y="2936995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학습 완료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F923BB-61ED-D94A-B901-BA317820EEC7}"/>
                </a:ext>
              </a:extLst>
            </p:cNvPr>
            <p:cNvSpPr txBox="1"/>
            <p:nvPr/>
          </p:nvSpPr>
          <p:spPr>
            <a:xfrm>
              <a:off x="6236604" y="3535107"/>
              <a:ext cx="2820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입력 값을 담아서 요청하면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혹은 </a:t>
              </a:r>
              <a:r>
                <a:rPr lang="en-US" altLang="ko-KR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형식으로 값을 출력 </a:t>
              </a:r>
              <a:endParaRPr lang="en-US" altLang="ko-KR" sz="1200" dirty="0">
                <a:solidFill>
                  <a:srgbClr val="9B9E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내용은 아직 </a:t>
              </a:r>
              <a:r>
                <a:rPr lang="ko-KR" altLang="en-US" sz="1200" b="1" dirty="0" err="1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구상중</a:t>
              </a:r>
              <a:r>
                <a:rPr lang="en-US" altLang="ko-KR" sz="1200" b="1" dirty="0">
                  <a:solidFill>
                    <a:srgbClr val="9B9EA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FA15CDDA-9C1C-C44D-8291-D9D87E8AFD10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EE587-597A-AB4E-94BA-C5B5B5BF30BF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3EC29-58C3-494E-ACC8-2270F1A9E19D}"/>
              </a:ext>
            </a:extLst>
          </p:cNvPr>
          <p:cNvSpPr txBox="1"/>
          <p:nvPr/>
        </p:nvSpPr>
        <p:spPr>
          <a:xfrm>
            <a:off x="556783" y="192197"/>
            <a:ext cx="3768980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7D2271-F56C-A640-A50E-A5BEC0B0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역할 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6D1D79-3722-8E4E-9427-D7045D6ED237}"/>
              </a:ext>
            </a:extLst>
          </p:cNvPr>
          <p:cNvGrpSpPr/>
          <p:nvPr/>
        </p:nvGrpSpPr>
        <p:grpSpPr>
          <a:xfrm>
            <a:off x="542341" y="1126547"/>
            <a:ext cx="8069421" cy="4702626"/>
            <a:chOff x="358394" y="1077686"/>
            <a:chExt cx="8069421" cy="47026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297CFE-61D6-884A-87B2-96B505565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83" y="1373332"/>
              <a:ext cx="952500" cy="9525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6A34021-BF8B-4F4B-830D-E20F26E98AEE}"/>
                </a:ext>
              </a:extLst>
            </p:cNvPr>
            <p:cNvSpPr/>
            <p:nvPr/>
          </p:nvSpPr>
          <p:spPr>
            <a:xfrm>
              <a:off x="358395" y="1077686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0FD0E9-CA1C-244F-81A3-15592328D847}"/>
                </a:ext>
              </a:extLst>
            </p:cNvPr>
            <p:cNvSpPr txBox="1"/>
            <p:nvPr/>
          </p:nvSpPr>
          <p:spPr>
            <a:xfrm>
              <a:off x="1807029" y="1373332"/>
              <a:ext cx="5652509" cy="1615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TensorFlow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ore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Spring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프레임 워크를 사용하여 웹 애플리케이션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PostgreSQL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을 활용한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DB 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구축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39906A-7542-9741-BF7C-85EC93B5A1C8}"/>
                </a:ext>
              </a:extLst>
            </p:cNvPr>
            <p:cNvSpPr txBox="1"/>
            <p:nvPr/>
          </p:nvSpPr>
          <p:spPr>
            <a:xfrm>
              <a:off x="674915" y="2514598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이상민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D711CA7E-F240-EF40-BA58-A9FAD5EEF871}"/>
                </a:ext>
              </a:extLst>
            </p:cNvPr>
            <p:cNvSpPr/>
            <p:nvPr/>
          </p:nvSpPr>
          <p:spPr>
            <a:xfrm>
              <a:off x="358394" y="3788227"/>
              <a:ext cx="8069420" cy="1992085"/>
            </a:xfrm>
            <a:prstGeom prst="roundRect">
              <a:avLst/>
            </a:prstGeom>
            <a:noFill/>
            <a:ln w="539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ore-KR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9D874-9D0D-D040-8590-321AE54513FC}"/>
                </a:ext>
              </a:extLst>
            </p:cNvPr>
            <p:cNvSpPr txBox="1"/>
            <p:nvPr/>
          </p:nvSpPr>
          <p:spPr>
            <a:xfrm>
              <a:off x="1807028" y="4161059"/>
              <a:ext cx="4306307" cy="129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TensorFlow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머신 러닝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Vue.js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사용하여 웹 </a:t>
              </a:r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UI</a:t>
              </a:r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구현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ore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1D13E7-E9DA-E046-9793-2761DEFA69FF}"/>
                </a:ext>
              </a:extLst>
            </p:cNvPr>
            <p:cNvSpPr txBox="1"/>
            <p:nvPr/>
          </p:nvSpPr>
          <p:spPr>
            <a:xfrm>
              <a:off x="674914" y="5225139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황순호</a:t>
              </a:r>
              <a:endParaRPr lang="ko-Kore-KR" sz="1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173DEF-3CEF-1C43-9697-8E05A159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83" y="4161059"/>
              <a:ext cx="952500" cy="95250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8F569-8B37-7440-A569-8830B960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1236236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연구 일정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50AA88C-EE36-3940-85D8-0027D0EC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02042"/>
              </p:ext>
            </p:extLst>
          </p:nvPr>
        </p:nvGraphicFramePr>
        <p:xfrm>
          <a:off x="556783" y="1132247"/>
          <a:ext cx="7947444" cy="4593507"/>
        </p:xfrm>
        <a:graphic>
          <a:graphicData uri="http://schemas.openxmlformats.org/drawingml/2006/table">
            <a:tbl>
              <a:tblPr/>
              <a:tblGrid>
                <a:gridCol w="1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94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194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일정</a:t>
                      </a:r>
                      <a:r>
                        <a:rPr lang="ko-KR" altLang="en-US" sz="1000" b="1" kern="0" spc="0" baseline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수행 내용 </a:t>
                      </a:r>
                    </a:p>
                  </a:txBody>
                  <a:tcPr marL="15922" marR="15922" marT="41564" marB="4156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구 일 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5922" marR="15922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1306" marR="81306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Spring 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Vue.js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학습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머신 러닝 모델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1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WAS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 애플리케이션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39869"/>
                  </a:ext>
                </a:extLst>
              </a:tr>
              <a:tr h="330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Vue &amp; WAS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0024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WAS &amp; Python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통신 구현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859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전체 테스트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852812"/>
                  </a:ext>
                </a:extLst>
              </a:tr>
              <a:tr h="433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발표</a:t>
                      </a:r>
                    </a:p>
                  </a:txBody>
                  <a:tcPr marL="15922" marR="15922" marT="14475" marB="1447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" marR="0" indent="-508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5922" marR="15922" marT="14475" marB="14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2416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3F73C-DA17-5247-B815-CE42D1BC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0213BCA-A252-40B6-9441-D83DA1752AA0}"/>
              </a:ext>
            </a:extLst>
          </p:cNvPr>
          <p:cNvSpPr/>
          <p:nvPr/>
        </p:nvSpPr>
        <p:spPr>
          <a:xfrm flipH="1">
            <a:off x="6077527" y="3788229"/>
            <a:ext cx="3066477" cy="3069771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C37DD5-9C14-4DEB-A4E0-D3DCAAE030E6}"/>
              </a:ext>
            </a:extLst>
          </p:cNvPr>
          <p:cNvSpPr/>
          <p:nvPr/>
        </p:nvSpPr>
        <p:spPr>
          <a:xfrm flipV="1">
            <a:off x="-1" y="0"/>
            <a:ext cx="3066474" cy="3069772"/>
          </a:xfrm>
          <a:prstGeom prst="triangle">
            <a:avLst>
              <a:gd name="adj" fmla="val 0"/>
            </a:avLst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6BCE-1FCE-4177-A645-2DE1583706A8}"/>
              </a:ext>
            </a:extLst>
          </p:cNvPr>
          <p:cNvSpPr txBox="1"/>
          <p:nvPr/>
        </p:nvSpPr>
        <p:spPr>
          <a:xfrm>
            <a:off x="1586250" y="2644170"/>
            <a:ext cx="597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rgbClr val="33528E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057752-8B22-4948-A805-D8EDFBEF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95E638-F7EF-254E-A2F1-A43DDA63F066}"/>
              </a:ext>
            </a:extLst>
          </p:cNvPr>
          <p:cNvGrpSpPr/>
          <p:nvPr/>
        </p:nvGrpSpPr>
        <p:grpSpPr>
          <a:xfrm>
            <a:off x="0" y="-48216"/>
            <a:ext cx="9147778" cy="6970224"/>
            <a:chOff x="8583" y="-40986"/>
            <a:chExt cx="9147778" cy="691785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C6E463-624E-2D41-8576-3783ED878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46" t="-640" b="1"/>
            <a:stretch/>
          </p:blipFill>
          <p:spPr>
            <a:xfrm>
              <a:off x="8583" y="-40986"/>
              <a:ext cx="5463865" cy="6898986"/>
            </a:xfrm>
            <a:prstGeom prst="rect">
              <a:avLst/>
            </a:prstGeom>
          </p:spPr>
        </p:pic>
        <p:sp>
          <p:nvSpPr>
            <p:cNvPr id="4" name="평행 사변형[P] 3">
              <a:extLst>
                <a:ext uri="{FF2B5EF4-FFF2-40B4-BE49-F238E27FC236}">
                  <a16:creationId xmlns:a16="http://schemas.microsoft.com/office/drawing/2014/main" id="{D56D11F3-6AAA-2846-A012-B932B01DFCBE}"/>
                </a:ext>
              </a:extLst>
            </p:cNvPr>
            <p:cNvSpPr/>
            <p:nvPr/>
          </p:nvSpPr>
          <p:spPr>
            <a:xfrm>
              <a:off x="1751429" y="-19250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8" name="평행 사변형[P] 67">
              <a:extLst>
                <a:ext uri="{FF2B5EF4-FFF2-40B4-BE49-F238E27FC236}">
                  <a16:creationId xmlns:a16="http://schemas.microsoft.com/office/drawing/2014/main" id="{6A48B59C-3A05-AB4E-A54A-09E6B5EAADAE}"/>
                </a:ext>
              </a:extLst>
            </p:cNvPr>
            <p:cNvSpPr/>
            <p:nvPr/>
          </p:nvSpPr>
          <p:spPr>
            <a:xfrm>
              <a:off x="3422247" y="-36427"/>
              <a:ext cx="5734114" cy="6896119"/>
            </a:xfrm>
            <a:prstGeom prst="parallelogram">
              <a:avLst>
                <a:gd name="adj" fmla="val 4836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3AC9E728-17C3-4598-854D-A94CE6E96E14}"/>
              </a:ext>
            </a:extLst>
          </p:cNvPr>
          <p:cNvSpPr/>
          <p:nvPr/>
        </p:nvSpPr>
        <p:spPr>
          <a:xfrm>
            <a:off x="2543072" y="488283"/>
            <a:ext cx="6609526" cy="1093776"/>
          </a:xfrm>
          <a:custGeom>
            <a:avLst/>
            <a:gdLst>
              <a:gd name="connsiteX0" fmla="*/ 546888 w 6609526"/>
              <a:gd name="connsiteY0" fmla="*/ 0 h 1093776"/>
              <a:gd name="connsiteX1" fmla="*/ 6609526 w 6609526"/>
              <a:gd name="connsiteY1" fmla="*/ 0 h 1093776"/>
              <a:gd name="connsiteX2" fmla="*/ 6609526 w 6609526"/>
              <a:gd name="connsiteY2" fmla="*/ 1093776 h 1093776"/>
              <a:gd name="connsiteX3" fmla="*/ 546888 w 6609526"/>
              <a:gd name="connsiteY3" fmla="*/ 1093776 h 1093776"/>
              <a:gd name="connsiteX4" fmla="*/ 0 w 6609526"/>
              <a:gd name="connsiteY4" fmla="*/ 546888 h 1093776"/>
              <a:gd name="connsiteX5" fmla="*/ 546888 w 6609526"/>
              <a:gd name="connsiteY5" fmla="*/ 0 h 10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9526" h="1093776">
                <a:moveTo>
                  <a:pt x="546888" y="0"/>
                </a:moveTo>
                <a:lnTo>
                  <a:pt x="6609526" y="0"/>
                </a:lnTo>
                <a:lnTo>
                  <a:pt x="6609526" y="1093776"/>
                </a:lnTo>
                <a:lnTo>
                  <a:pt x="546888" y="1093776"/>
                </a:lnTo>
                <a:cubicBezTo>
                  <a:pt x="244850" y="1093776"/>
                  <a:pt x="0" y="848926"/>
                  <a:pt x="0" y="546888"/>
                </a:cubicBezTo>
                <a:cubicBezTo>
                  <a:pt x="0" y="244850"/>
                  <a:pt x="244850" y="0"/>
                  <a:pt x="546888" y="0"/>
                </a:cubicBezTo>
                <a:close/>
              </a:path>
            </a:pathLst>
          </a:cu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20314-B6A9-4D30-95AE-62858D029DBC}"/>
              </a:ext>
            </a:extLst>
          </p:cNvPr>
          <p:cNvSpPr txBox="1"/>
          <p:nvPr/>
        </p:nvSpPr>
        <p:spPr>
          <a:xfrm>
            <a:off x="3431755" y="724482"/>
            <a:ext cx="212109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34E6CB-AF2D-2D40-8BF7-BF33BD733D6E}"/>
              </a:ext>
            </a:extLst>
          </p:cNvPr>
          <p:cNvGrpSpPr/>
          <p:nvPr/>
        </p:nvGrpSpPr>
        <p:grpSpPr>
          <a:xfrm>
            <a:off x="3388394" y="1905381"/>
            <a:ext cx="1754911" cy="533400"/>
            <a:chOff x="3279784" y="2105278"/>
            <a:chExt cx="1754911" cy="53340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1777C15-71D7-4120-84C0-70865F882342}"/>
                </a:ext>
              </a:extLst>
            </p:cNvPr>
            <p:cNvGrpSpPr/>
            <p:nvPr/>
          </p:nvGrpSpPr>
          <p:grpSpPr>
            <a:xfrm>
              <a:off x="3279784" y="2105278"/>
              <a:ext cx="533400" cy="533400"/>
              <a:chOff x="3324660" y="2260889"/>
              <a:chExt cx="533400" cy="5334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5E66C7-1C0B-4F73-9F07-3F68F6BE1078}"/>
                  </a:ext>
                </a:extLst>
              </p:cNvPr>
              <p:cNvSpPr/>
              <p:nvPr/>
            </p:nvSpPr>
            <p:spPr>
              <a:xfrm>
                <a:off x="3324660" y="2260889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BA57B3-CC18-4819-8D4F-BD4B605D82FE}"/>
                  </a:ext>
                </a:extLst>
              </p:cNvPr>
              <p:cNvSpPr txBox="1"/>
              <p:nvPr/>
            </p:nvSpPr>
            <p:spPr>
              <a:xfrm>
                <a:off x="3353216" y="233712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0CE59B7-83F2-4C32-8EA7-B5403DB56D35}"/>
                </a:ext>
              </a:extLst>
            </p:cNvPr>
            <p:cNvGrpSpPr/>
            <p:nvPr/>
          </p:nvGrpSpPr>
          <p:grpSpPr>
            <a:xfrm>
              <a:off x="3857770" y="2136680"/>
              <a:ext cx="1176925" cy="470762"/>
              <a:chOff x="4033274" y="1900402"/>
              <a:chExt cx="1176925" cy="4707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018220-A270-4846-BECD-D8D74E6BE12D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5757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개요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97F06D-8720-4A7C-B4D9-1C2382CF504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1769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배경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연구 목적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EC6086-80AD-944D-AB91-5FE41003E583}"/>
              </a:ext>
            </a:extLst>
          </p:cNvPr>
          <p:cNvGrpSpPr/>
          <p:nvPr/>
        </p:nvGrpSpPr>
        <p:grpSpPr>
          <a:xfrm>
            <a:off x="3101379" y="2764039"/>
            <a:ext cx="3206905" cy="533400"/>
            <a:chOff x="2848819" y="3161897"/>
            <a:chExt cx="3206905" cy="5334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AF67F3B-9532-4E76-891A-B463815852A8}"/>
                </a:ext>
              </a:extLst>
            </p:cNvPr>
            <p:cNvGrpSpPr/>
            <p:nvPr/>
          </p:nvGrpSpPr>
          <p:grpSpPr>
            <a:xfrm>
              <a:off x="2848819" y="3161897"/>
              <a:ext cx="533400" cy="533400"/>
              <a:chOff x="2715063" y="3732502"/>
              <a:chExt cx="533400" cy="5334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FF6E83-9283-4BD9-97D2-038E88F44FE5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DFB331-C46A-4E8B-8929-F37137DA5A79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EB14CBC-EB0B-4185-B781-558805D657BC}"/>
                </a:ext>
              </a:extLst>
            </p:cNvPr>
            <p:cNvGrpSpPr/>
            <p:nvPr/>
          </p:nvGrpSpPr>
          <p:grpSpPr>
            <a:xfrm>
              <a:off x="3402434" y="3173111"/>
              <a:ext cx="2653290" cy="470762"/>
              <a:chOff x="4033274" y="1900402"/>
              <a:chExt cx="2653290" cy="47076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DD8DC53-74E4-47C7-B57F-E24A6BD4027E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2653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설계의 구성요소와 </a:t>
                </a:r>
                <a:r>
                  <a:rPr lang="ko-KR" altLang="en-US" sz="1600" b="1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CDB21C-0E0F-4FCD-B92B-CF56DB8ABF55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3628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기능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구성도 </a:t>
                </a:r>
                <a:r>
                  <a:rPr lang="en-US" altLang="ko-KR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</a:t>
                </a:r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sz="800" b="1" dirty="0" err="1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제한요소</a:t>
                </a:r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E888691-E8DF-4C26-8E04-80BF666CAFF1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8499839-72FE-43E3-B7EB-800E49F1EDA2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A552D16-6963-4E54-8D2B-987B594F8BE1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676FAF-B826-4B81-A1A2-0A54B5C5DA90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EB1284E-2DF2-4F23-94EC-995453022E60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9F25C2D-3DC0-4BA9-A65D-07496B355526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357398-1AE6-4B05-A787-5FBCA9139B37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71679E-CFBF-8D46-9D01-CA767FDBB4AE}"/>
              </a:ext>
            </a:extLst>
          </p:cNvPr>
          <p:cNvGrpSpPr/>
          <p:nvPr/>
        </p:nvGrpSpPr>
        <p:grpSpPr>
          <a:xfrm>
            <a:off x="2718996" y="3622697"/>
            <a:ext cx="2424640" cy="533400"/>
            <a:chOff x="2431078" y="4262945"/>
            <a:chExt cx="2424640" cy="5334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A3CB36-8E15-A048-80A9-40FE34C804D5}"/>
                </a:ext>
              </a:extLst>
            </p:cNvPr>
            <p:cNvGrpSpPr/>
            <p:nvPr/>
          </p:nvGrpSpPr>
          <p:grpSpPr>
            <a:xfrm>
              <a:off x="2431078" y="4262945"/>
              <a:ext cx="533400" cy="533400"/>
              <a:chOff x="2715063" y="3732502"/>
              <a:chExt cx="533400" cy="533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3B6FC5F-D680-1943-ACD4-944121F34B53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C4C889-7E35-9C49-8536-B765CB30F8DF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3E810-6B34-9B42-80E4-5DDC22B065F2}"/>
                </a:ext>
              </a:extLst>
            </p:cNvPr>
            <p:cNvSpPr txBox="1"/>
            <p:nvPr/>
          </p:nvSpPr>
          <p:spPr>
            <a:xfrm>
              <a:off x="2984693" y="4274159"/>
              <a:ext cx="187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프로젝트 수행 계획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7D29A-2A90-FA4F-AA77-A4D513B6A96E}"/>
              </a:ext>
            </a:extLst>
          </p:cNvPr>
          <p:cNvGrpSpPr/>
          <p:nvPr/>
        </p:nvGrpSpPr>
        <p:grpSpPr>
          <a:xfrm>
            <a:off x="2393732" y="4481355"/>
            <a:ext cx="2229074" cy="533400"/>
            <a:chOff x="2013337" y="5363993"/>
            <a:chExt cx="2229074" cy="5334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893A2C-DAEB-E944-B5DC-E6380C777392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B31FBC4-D7BE-FE41-9044-67024B86320E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C48A0F-7398-3946-BDF3-E7758CA934E7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7A187E2-34A5-EF41-92B8-45D50FC92B52}"/>
                </a:ext>
              </a:extLst>
            </p:cNvPr>
            <p:cNvGrpSpPr/>
            <p:nvPr/>
          </p:nvGrpSpPr>
          <p:grpSpPr>
            <a:xfrm>
              <a:off x="2566952" y="5375207"/>
              <a:ext cx="1675459" cy="470762"/>
              <a:chOff x="4033274" y="1900402"/>
              <a:chExt cx="1675459" cy="47076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B9B0C0-9F6E-D843-AEE4-6668C777A145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최종 예상 결과물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EDB81-D59F-F840-9869-E10AEE2E031B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80182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9B9EA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사용 시나리오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E455B-6DBF-B143-BB6F-389106F0F8B5}"/>
              </a:ext>
            </a:extLst>
          </p:cNvPr>
          <p:cNvGrpSpPr/>
          <p:nvPr/>
        </p:nvGrpSpPr>
        <p:grpSpPr>
          <a:xfrm>
            <a:off x="2035745" y="5340013"/>
            <a:ext cx="1581460" cy="533400"/>
            <a:chOff x="2013337" y="5363993"/>
            <a:chExt cx="1581460" cy="5334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85B1F81-EB8A-6843-9D67-665EF02F60A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38A0069-157E-A041-AA6F-6510D4A48A27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613EAE5-6320-B544-8052-1F121D2F003A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05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BF8F1C-7252-634B-9F44-C2798E90E02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5478C4-8366-0646-AFAB-A9976C56F817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역할 분담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76A11A-DEFA-DD49-BFE5-D35921BF33DD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A6C378C-3075-7F4C-B761-C051CD3385FD}"/>
              </a:ext>
            </a:extLst>
          </p:cNvPr>
          <p:cNvGrpSpPr/>
          <p:nvPr/>
        </p:nvGrpSpPr>
        <p:grpSpPr>
          <a:xfrm>
            <a:off x="1681025" y="6198673"/>
            <a:ext cx="1581460" cy="533400"/>
            <a:chOff x="2013337" y="5363993"/>
            <a:chExt cx="1581460" cy="53340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079C16F-C5EB-864D-8DDA-BA6A2733229B}"/>
                </a:ext>
              </a:extLst>
            </p:cNvPr>
            <p:cNvGrpSpPr/>
            <p:nvPr/>
          </p:nvGrpSpPr>
          <p:grpSpPr>
            <a:xfrm>
              <a:off x="2013337" y="5363993"/>
              <a:ext cx="533400" cy="533400"/>
              <a:chOff x="2715063" y="3732502"/>
              <a:chExt cx="533400" cy="533400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00C868C-164E-CF40-85AF-5923786E053B}"/>
                  </a:ext>
                </a:extLst>
              </p:cNvPr>
              <p:cNvSpPr/>
              <p:nvPr/>
            </p:nvSpPr>
            <p:spPr>
              <a:xfrm>
                <a:off x="2715063" y="3732502"/>
                <a:ext cx="533400" cy="533400"/>
              </a:xfrm>
              <a:prstGeom prst="ellipse">
                <a:avLst/>
              </a:prstGeom>
              <a:solidFill>
                <a:srgbClr val="335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CF0CC3-1655-AF4B-9739-D2ADA423166D}"/>
                  </a:ext>
                </a:extLst>
              </p:cNvPr>
              <p:cNvSpPr txBox="1"/>
              <p:nvPr/>
            </p:nvSpPr>
            <p:spPr>
              <a:xfrm>
                <a:off x="2756319" y="3812839"/>
                <a:ext cx="46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06</a:t>
                </a:r>
                <a:endPara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DBAE795-CC67-0D43-A020-7159BD2B98BC}"/>
                </a:ext>
              </a:extLst>
            </p:cNvPr>
            <p:cNvGrpSpPr/>
            <p:nvPr/>
          </p:nvGrpSpPr>
          <p:grpSpPr>
            <a:xfrm>
              <a:off x="2566952" y="5375207"/>
              <a:ext cx="1027845" cy="470762"/>
              <a:chOff x="4033274" y="1900402"/>
              <a:chExt cx="1027845" cy="47076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61B7BCA-0C05-5B40-9734-67D43C03C4D1}"/>
                  </a:ext>
                </a:extLst>
              </p:cNvPr>
              <p:cNvSpPr txBox="1"/>
              <p:nvPr/>
            </p:nvSpPr>
            <p:spPr>
              <a:xfrm>
                <a:off x="4033274" y="1900402"/>
                <a:ext cx="10278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연구 일정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459264-6C55-4346-B0D8-F7644062FCE1}"/>
                  </a:ext>
                </a:extLst>
              </p:cNvPr>
              <p:cNvSpPr txBox="1"/>
              <p:nvPr/>
            </p:nvSpPr>
            <p:spPr>
              <a:xfrm>
                <a:off x="4033274" y="215572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b="1" dirty="0">
                  <a:solidFill>
                    <a:srgbClr val="9B9EA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27E8EC-BD60-5546-8ECD-2CB5D2F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4607D-2A6D-2B48-8AF7-5B3B53111AD6}"/>
              </a:ext>
            </a:extLst>
          </p:cNvPr>
          <p:cNvSpPr txBox="1"/>
          <p:nvPr/>
        </p:nvSpPr>
        <p:spPr>
          <a:xfrm>
            <a:off x="4047533" y="1747868"/>
            <a:ext cx="10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0AA1D-3863-1F4C-AA89-76C1E5A8EB90}"/>
              </a:ext>
            </a:extLst>
          </p:cNvPr>
          <p:cNvSpPr txBox="1"/>
          <p:nvPr/>
        </p:nvSpPr>
        <p:spPr>
          <a:xfrm>
            <a:off x="2806625" y="4883076"/>
            <a:ext cx="867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대학생</a:t>
            </a:r>
            <a:endParaRPr 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1E1CA3-693B-1444-A968-066D0D18BE77}"/>
              </a:ext>
            </a:extLst>
          </p:cNvPr>
          <p:cNvSpPr txBox="1"/>
          <p:nvPr/>
        </p:nvSpPr>
        <p:spPr>
          <a:xfrm>
            <a:off x="5250010" y="4883077"/>
            <a:ext cx="683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일반인</a:t>
            </a:r>
            <a:endParaRPr 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C541428-3623-4342-B634-34D01618C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30" y="2408065"/>
            <a:ext cx="2314414" cy="2314414"/>
          </a:xfrm>
          <a:prstGeom prst="rect">
            <a:avLst/>
          </a:prstGeom>
        </p:spPr>
      </p:pic>
      <p:pic>
        <p:nvPicPr>
          <p:cNvPr id="29" name="그림 28" descr="셔츠이(가) 표시된 사진&#10;&#10;자동 생성된 설명">
            <a:extLst>
              <a:ext uri="{FF2B5EF4-FFF2-40B4-BE49-F238E27FC236}">
                <a16:creationId xmlns:a16="http://schemas.microsoft.com/office/drawing/2014/main" id="{79C4484D-7419-2C4B-8FC9-553BD77F5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20" y="2461598"/>
            <a:ext cx="2314406" cy="231440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1E00CD-8A34-294F-8057-6CA6029940A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DB26A1-C253-8641-8BDC-0EE2172B38E0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배경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87B2BE-F90A-8A4C-A5FC-7A2B6FA6200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B5386-A65D-C145-A465-6AE772FC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470C4-BEB8-E240-85E7-954281CBC372}"/>
              </a:ext>
            </a:extLst>
          </p:cNvPr>
          <p:cNvSpPr txBox="1"/>
          <p:nvPr/>
        </p:nvSpPr>
        <p:spPr>
          <a:xfrm rot="19186812">
            <a:off x="2898178" y="3735092"/>
            <a:ext cx="305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접근성</a:t>
            </a:r>
            <a:endParaRPr lang="ko-Kore-KR" sz="36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7A601F-BEEC-2D4B-92CB-F687BB2C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61" y="1679041"/>
            <a:ext cx="3251200" cy="32512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CDD7B3-588D-834B-82A4-DF3959D07EF7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507C80-5948-3345-8E92-3311EDC55AD1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배경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FD5BE6-FBEC-CA47-8A89-11812AAF91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C22825-6211-0543-9071-B73D2A98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C3FD3-8A6D-0B43-A208-57BB9C2497FA}"/>
              </a:ext>
            </a:extLst>
          </p:cNvPr>
          <p:cNvSpPr txBox="1"/>
          <p:nvPr/>
        </p:nvSpPr>
        <p:spPr>
          <a:xfrm>
            <a:off x="1280209" y="5070582"/>
            <a:ext cx="207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컴퓨터공학 전공자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EB2B2525-1248-DA4A-816B-0062F7D76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25" y="1871411"/>
            <a:ext cx="3115177" cy="31151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742E27-BC26-D347-B599-D0125B01CA7A}"/>
              </a:ext>
            </a:extLst>
          </p:cNvPr>
          <p:cNvSpPr txBox="1"/>
          <p:nvPr/>
        </p:nvSpPr>
        <p:spPr>
          <a:xfrm>
            <a:off x="6168420" y="5070582"/>
            <a:ext cx="1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중소 기업</a:t>
            </a:r>
            <a:endParaRPr lang="ko-Kore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5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2E8502-96AF-4E4B-A451-B8FE3C3C2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72" y="1729260"/>
            <a:ext cx="3251200" cy="32512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4205A-78DE-B84F-AE77-97F1AEDAC8FE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7845AF-D71B-8F48-B177-5BFFCAE27FF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6DCF6-96CD-D741-90BE-0B86499FB0F4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C8529-BB9F-794B-BC03-5E619B73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그림 7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4A4C4735-C703-CF48-9C57-33F80FEA2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35" y="2052586"/>
            <a:ext cx="2752827" cy="27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 dirty="0" err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  <a:endParaRPr lang="en-US" altLang="ko-KR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 dirty="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 dirty="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671979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E5259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470C4-BEB8-E240-85E7-954281CBC372}"/>
              </a:ext>
            </a:extLst>
          </p:cNvPr>
          <p:cNvSpPr txBox="1"/>
          <p:nvPr/>
        </p:nvSpPr>
        <p:spPr>
          <a:xfrm rot="19186812">
            <a:off x="2898178" y="3735092"/>
            <a:ext cx="305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접근성</a:t>
            </a:r>
            <a:endParaRPr lang="ko-Kore-KR" sz="36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129955-2A0D-B747-B66A-53A24431A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99" y="1798862"/>
            <a:ext cx="3251200" cy="32512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3C2EDF-83E7-424F-98F4-E506D9A92E8F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67A8C7-079A-1847-A32B-48E5EF60EF98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연구 목적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07A9C77-6F8E-9C48-BE9C-5611D0861AF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D4FFF-9993-9A44-8B8B-58E633D09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7F56F3-2BF0-864E-A0E3-B8687AFD5E03}"/>
              </a:ext>
            </a:extLst>
          </p:cNvPr>
          <p:cNvGrpSpPr/>
          <p:nvPr/>
        </p:nvGrpSpPr>
        <p:grpSpPr>
          <a:xfrm>
            <a:off x="941265" y="1409813"/>
            <a:ext cx="2493468" cy="4370095"/>
            <a:chOff x="5818734" y="1357561"/>
            <a:chExt cx="2493468" cy="4370095"/>
          </a:xfrm>
        </p:grpSpPr>
        <p:sp>
          <p:nvSpPr>
            <p:cNvPr id="133" name="사각형: 둥근 모서리 62">
              <a:extLst>
                <a:ext uri="{FF2B5EF4-FFF2-40B4-BE49-F238E27FC236}">
                  <a16:creationId xmlns:a16="http://schemas.microsoft.com/office/drawing/2014/main" id="{48CF656C-62BE-B946-8515-0E0231D1B669}"/>
                </a:ext>
              </a:extLst>
            </p:cNvPr>
            <p:cNvSpPr/>
            <p:nvPr/>
          </p:nvSpPr>
          <p:spPr>
            <a:xfrm>
              <a:off x="5818734" y="1357561"/>
              <a:ext cx="2493468" cy="4370095"/>
            </a:xfrm>
            <a:prstGeom prst="roundRect">
              <a:avLst/>
            </a:prstGeom>
            <a:solidFill>
              <a:srgbClr val="4E5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0D65054-B80B-7D4B-AEC0-874B4C908E54}"/>
                </a:ext>
              </a:extLst>
            </p:cNvPr>
            <p:cNvSpPr txBox="1"/>
            <p:nvPr/>
          </p:nvSpPr>
          <p:spPr>
            <a:xfrm>
              <a:off x="6609253" y="1365755"/>
              <a:ext cx="912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People</a:t>
              </a:r>
              <a:endParaRPr lang="ko-KR" altLang="en-US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C44AB4-34E2-8042-99DD-D198FFF4794A}"/>
                </a:ext>
              </a:extLst>
            </p:cNvPr>
            <p:cNvGrpSpPr/>
            <p:nvPr/>
          </p:nvGrpSpPr>
          <p:grpSpPr>
            <a:xfrm>
              <a:off x="6292736" y="2666564"/>
              <a:ext cx="1682037" cy="2335188"/>
              <a:chOff x="6292736" y="2666564"/>
              <a:chExt cx="1682037" cy="2335188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B3FDD54-8B08-464D-83EA-924BE770CC87}"/>
                  </a:ext>
                </a:extLst>
              </p:cNvPr>
              <p:cNvSpPr txBox="1"/>
              <p:nvPr/>
            </p:nvSpPr>
            <p:spPr>
              <a:xfrm>
                <a:off x="6392278" y="4724753"/>
                <a:ext cx="139012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비전공자 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&amp; 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일반인</a:t>
                </a:r>
              </a:p>
            </p:txBody>
          </p:sp>
          <p:pic>
            <p:nvPicPr>
              <p:cNvPr id="137" name="그림 13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5875DB3E-ED4A-3E4C-B974-BC27D19E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2736" y="2680047"/>
                <a:ext cx="695922" cy="695922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EF95975-BB88-0E42-AE1C-EDF3C611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361" y="3792265"/>
                <a:ext cx="641104" cy="641104"/>
              </a:xfrm>
              <a:prstGeom prst="rect">
                <a:avLst/>
              </a:prstGeom>
            </p:spPr>
          </p:pic>
          <p:pic>
            <p:nvPicPr>
              <p:cNvPr id="139" name="그림 138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9FE65BF-06E1-8A48-8D31-7CF0215B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011" y="2666564"/>
                <a:ext cx="716762" cy="71676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D7485C-6D48-8643-94D8-7FDD615C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925" y="3813210"/>
                <a:ext cx="599214" cy="599214"/>
              </a:xfrm>
              <a:prstGeom prst="rect">
                <a:avLst/>
              </a:prstGeom>
            </p:spPr>
          </p:pic>
        </p:grpSp>
      </p:grpSp>
      <p:sp>
        <p:nvSpPr>
          <p:cNvPr id="141" name="사각형: 둥근 모서리 60">
            <a:extLst>
              <a:ext uri="{FF2B5EF4-FFF2-40B4-BE49-F238E27FC236}">
                <a16:creationId xmlns:a16="http://schemas.microsoft.com/office/drawing/2014/main" id="{EC7E6A73-0BF4-B64F-AC73-7AFCB6E3E975}"/>
              </a:ext>
            </a:extLst>
          </p:cNvPr>
          <p:cNvSpPr/>
          <p:nvPr/>
        </p:nvSpPr>
        <p:spPr>
          <a:xfrm>
            <a:off x="3401411" y="1418014"/>
            <a:ext cx="2493468" cy="4370118"/>
          </a:xfrm>
          <a:prstGeom prst="roundRect">
            <a:avLst/>
          </a:prstGeom>
          <a:solidFill>
            <a:srgbClr val="1F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사각형: 둥근 모서리 61">
            <a:extLst>
              <a:ext uri="{FF2B5EF4-FFF2-40B4-BE49-F238E27FC236}">
                <a16:creationId xmlns:a16="http://schemas.microsoft.com/office/drawing/2014/main" id="{4D03D2CA-E6A5-6640-8FF7-5B04F81EC295}"/>
              </a:ext>
            </a:extLst>
          </p:cNvPr>
          <p:cNvSpPr/>
          <p:nvPr/>
        </p:nvSpPr>
        <p:spPr>
          <a:xfrm>
            <a:off x="5894879" y="1418014"/>
            <a:ext cx="2493468" cy="4370110"/>
          </a:xfrm>
          <a:prstGeom prst="roundRect">
            <a:avLst/>
          </a:prstGeom>
          <a:solidFill>
            <a:srgbClr val="33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3F61AE3-A6A6-AC45-BCD5-5D7180E365F1}"/>
              </a:ext>
            </a:extLst>
          </p:cNvPr>
          <p:cNvSpPr txBox="1"/>
          <p:nvPr/>
        </p:nvSpPr>
        <p:spPr>
          <a:xfrm>
            <a:off x="4213572" y="1418007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Web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BA58DC-D503-F543-B763-282AD5647705}"/>
              </a:ext>
            </a:extLst>
          </p:cNvPr>
          <p:cNvSpPr txBox="1"/>
          <p:nvPr/>
        </p:nvSpPr>
        <p:spPr>
          <a:xfrm>
            <a:off x="6557159" y="1426208"/>
            <a:ext cx="116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Learning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89F46C7-D79B-4F45-ABCB-2314F6B54B19}"/>
              </a:ext>
            </a:extLst>
          </p:cNvPr>
          <p:cNvCxnSpPr>
            <a:cxnSpLocks/>
          </p:cNvCxnSpPr>
          <p:nvPr/>
        </p:nvCxnSpPr>
        <p:spPr>
          <a:xfrm>
            <a:off x="2921483" y="229990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75650EF1-6995-464C-AF8F-9C904E9F23AD}"/>
              </a:ext>
            </a:extLst>
          </p:cNvPr>
          <p:cNvGrpSpPr/>
          <p:nvPr/>
        </p:nvGrpSpPr>
        <p:grpSpPr>
          <a:xfrm>
            <a:off x="6714868" y="3978523"/>
            <a:ext cx="891591" cy="903657"/>
            <a:chOff x="4038169" y="1963242"/>
            <a:chExt cx="1062339" cy="1249547"/>
          </a:xfrm>
        </p:grpSpPr>
        <p:pic>
          <p:nvPicPr>
            <p:cNvPr id="156" name="그래픽 155" descr="머리 안의 뇌">
              <a:extLst>
                <a:ext uri="{FF2B5EF4-FFF2-40B4-BE49-F238E27FC236}">
                  <a16:creationId xmlns:a16="http://schemas.microsoft.com/office/drawing/2014/main" id="{8B53FF40-FB08-F743-A2B7-4516DC4BC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9925" y="1963242"/>
              <a:ext cx="914400" cy="914400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795CF9-706B-1548-85BE-7FC96E03F1B7}"/>
                </a:ext>
              </a:extLst>
            </p:cNvPr>
            <p:cNvSpPr txBox="1"/>
            <p:nvPr/>
          </p:nvSpPr>
          <p:spPr>
            <a:xfrm>
              <a:off x="4038169" y="2829764"/>
              <a:ext cx="1062339" cy="383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머신 러닝 </a:t>
              </a: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A87E62C3-D087-3242-B517-071B0F259C41}"/>
              </a:ext>
            </a:extLst>
          </p:cNvPr>
          <p:cNvGrpSpPr/>
          <p:nvPr/>
        </p:nvGrpSpPr>
        <p:grpSpPr>
          <a:xfrm>
            <a:off x="3992189" y="3969553"/>
            <a:ext cx="1281120" cy="900332"/>
            <a:chOff x="3829360" y="4356075"/>
            <a:chExt cx="1526467" cy="1244949"/>
          </a:xfrm>
        </p:grpSpPr>
        <p:pic>
          <p:nvPicPr>
            <p:cNvPr id="159" name="그래픽 158" descr="가로 막대형 차트">
              <a:extLst>
                <a:ext uri="{FF2B5EF4-FFF2-40B4-BE49-F238E27FC236}">
                  <a16:creationId xmlns:a16="http://schemas.microsoft.com/office/drawing/2014/main" id="{D598570F-9022-E341-A392-BCA1144F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19925" y="4356075"/>
              <a:ext cx="914400" cy="914400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3C7374C-58E4-9D47-B071-A57A537E0EDE}"/>
                </a:ext>
              </a:extLst>
            </p:cNvPr>
            <p:cNvSpPr txBox="1"/>
            <p:nvPr/>
          </p:nvSpPr>
          <p:spPr>
            <a:xfrm>
              <a:off x="3829360" y="5217999"/>
              <a:ext cx="1526467" cy="383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러닝 상태 시각화</a:t>
              </a:r>
            </a:p>
          </p:txBody>
        </p:sp>
      </p:grp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CE1FE75-B433-2840-B851-2AA8EF72D487}"/>
              </a:ext>
            </a:extLst>
          </p:cNvPr>
          <p:cNvCxnSpPr>
            <a:cxnSpLocks/>
          </p:cNvCxnSpPr>
          <p:nvPr/>
        </p:nvCxnSpPr>
        <p:spPr>
          <a:xfrm>
            <a:off x="5493328" y="2299900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C075E38-6AFF-2541-B4E1-0A84A3986281}"/>
              </a:ext>
            </a:extLst>
          </p:cNvPr>
          <p:cNvGrpSpPr/>
          <p:nvPr/>
        </p:nvGrpSpPr>
        <p:grpSpPr>
          <a:xfrm>
            <a:off x="6686998" y="2559264"/>
            <a:ext cx="949299" cy="992869"/>
            <a:chOff x="1619350" y="4484688"/>
            <a:chExt cx="949299" cy="992869"/>
          </a:xfrm>
        </p:grpSpPr>
        <p:pic>
          <p:nvPicPr>
            <p:cNvPr id="166" name="그래픽 165" descr="톱니바퀴">
              <a:extLst>
                <a:ext uri="{FF2B5EF4-FFF2-40B4-BE49-F238E27FC236}">
                  <a16:creationId xmlns:a16="http://schemas.microsoft.com/office/drawing/2014/main" id="{4825FC9E-E92A-0D48-8408-0C0286B4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27991" y="4484688"/>
              <a:ext cx="730048" cy="730048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70CF31E-E709-6543-A48A-8BE515C59B7A}"/>
                </a:ext>
              </a:extLst>
            </p:cNvPr>
            <p:cNvSpPr txBox="1"/>
            <p:nvPr/>
          </p:nvSpPr>
          <p:spPr>
            <a:xfrm>
              <a:off x="1619350" y="5200558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 가공</a:t>
              </a:r>
            </a:p>
          </p:txBody>
        </p: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A45AF2DF-E340-8944-9243-1D60B5711845}"/>
              </a:ext>
            </a:extLst>
          </p:cNvPr>
          <p:cNvCxnSpPr>
            <a:cxnSpLocks/>
          </p:cNvCxnSpPr>
          <p:nvPr/>
        </p:nvCxnSpPr>
        <p:spPr>
          <a:xfrm flipH="1">
            <a:off x="2921483" y="5119055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DE702BB-8190-3043-83B4-4B6D1AEA48E5}"/>
              </a:ext>
            </a:extLst>
          </p:cNvPr>
          <p:cNvCxnSpPr>
            <a:cxnSpLocks/>
          </p:cNvCxnSpPr>
          <p:nvPr/>
        </p:nvCxnSpPr>
        <p:spPr>
          <a:xfrm flipH="1">
            <a:off x="5414951" y="5119055"/>
            <a:ext cx="959855" cy="0"/>
          </a:xfrm>
          <a:prstGeom prst="straightConnector1">
            <a:avLst/>
          </a:prstGeom>
          <a:ln w="79375">
            <a:solidFill>
              <a:srgbClr val="F5FECB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225A75-C74E-9744-95E0-DE7F3A9DF005}"/>
              </a:ext>
            </a:extLst>
          </p:cNvPr>
          <p:cNvGrpSpPr/>
          <p:nvPr/>
        </p:nvGrpSpPr>
        <p:grpSpPr>
          <a:xfrm>
            <a:off x="3945392" y="2597288"/>
            <a:ext cx="1382110" cy="960565"/>
            <a:chOff x="3974250" y="2607168"/>
            <a:chExt cx="1382110" cy="96056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7E69C6-C02C-0C4D-9CC1-F486A3609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31025" y="2607168"/>
              <a:ext cx="634240" cy="634240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D1D4E04-BAF7-C843-ABFE-0B5301F025DB}"/>
                </a:ext>
              </a:extLst>
            </p:cNvPr>
            <p:cNvSpPr txBox="1"/>
            <p:nvPr/>
          </p:nvSpPr>
          <p:spPr>
            <a:xfrm>
              <a:off x="3974250" y="3290734"/>
              <a:ext cx="1382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사용자 인터페이스</a:t>
              </a: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FCA178-EF32-CB49-9C61-2336DE1640BD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22E62E-4F2F-BF44-A2A6-48A82C46110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기능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A3DB54-5CBE-2046-92D2-A2E1D79C78B8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28E5626-EB22-7D4C-93F7-E012EFB6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3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8C164-8E2B-B840-964F-92B4FA60D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86" y="2287874"/>
            <a:ext cx="484909" cy="4849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C9EECD-F9A4-8645-B8D9-4F0FCD089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67" y="2287874"/>
            <a:ext cx="484909" cy="4849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26A9D4-B5B6-5E4B-91AA-DDF6FD209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2287874"/>
            <a:ext cx="484909" cy="484909"/>
          </a:xfrm>
          <a:prstGeom prst="rect">
            <a:avLst/>
          </a:prstGeom>
        </p:spPr>
      </p:pic>
      <p:pic>
        <p:nvPicPr>
          <p:cNvPr id="9" name="그림 8" descr="창문이(가) 표시된 사진&#10;&#10;자동 생성된 설명">
            <a:extLst>
              <a:ext uri="{FF2B5EF4-FFF2-40B4-BE49-F238E27FC236}">
                <a16:creationId xmlns:a16="http://schemas.microsoft.com/office/drawing/2014/main" id="{3306EE8A-69CF-FB48-87B5-3F3708B6C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4" y="3904062"/>
            <a:ext cx="660161" cy="6601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27EB5B-AA16-AC45-B6C7-6848FED7A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684" y="3960918"/>
            <a:ext cx="716881" cy="6595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005D76-431A-8247-B3E0-9CC197FF3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993" y="3953121"/>
            <a:ext cx="1481161" cy="6102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0B9759-8E7E-D941-A5E7-3E87C4102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152" y="3963221"/>
            <a:ext cx="569763" cy="569763"/>
          </a:xfrm>
          <a:prstGeom prst="rect">
            <a:avLst/>
          </a:prstGeom>
        </p:spPr>
      </p:pic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985B9230-91C6-FF49-A7A9-CAF9261D32E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1237409" y="2988129"/>
            <a:ext cx="1131279" cy="700586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F5131D99-EB46-0C42-81E4-F4BBBF3858C3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5400000">
            <a:off x="888850" y="3336689"/>
            <a:ext cx="1131279" cy="3467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8BB86E87-CC2F-7545-A50B-CE99EB4ABAD2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rot="16200000" flipH="1">
            <a:off x="540289" y="2991595"/>
            <a:ext cx="1131279" cy="693653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5AF2608-FDA7-8C46-BF53-2115DE0067F1}"/>
              </a:ext>
            </a:extLst>
          </p:cNvPr>
          <p:cNvGrpSpPr/>
          <p:nvPr/>
        </p:nvGrpSpPr>
        <p:grpSpPr>
          <a:xfrm>
            <a:off x="7038850" y="3107027"/>
            <a:ext cx="329720" cy="650811"/>
            <a:chOff x="5025334" y="1954318"/>
            <a:chExt cx="482743" cy="952852"/>
          </a:xfrm>
        </p:grpSpPr>
        <p:cxnSp>
          <p:nvCxnSpPr>
            <p:cNvPr id="56" name="꺾인 연결선[E] 55">
              <a:extLst>
                <a:ext uri="{FF2B5EF4-FFF2-40B4-BE49-F238E27FC236}">
                  <a16:creationId xmlns:a16="http://schemas.microsoft.com/office/drawing/2014/main" id="{5E446F42-566F-7541-AEA5-730928CF8D0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48909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[E] 56">
              <a:extLst>
                <a:ext uri="{FF2B5EF4-FFF2-40B4-BE49-F238E27FC236}">
                  <a16:creationId xmlns:a16="http://schemas.microsoft.com/office/drawing/2014/main" id="{C7560A66-2A86-C841-9726-B1BA70A5DB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1650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CF58C0E-6BAA-ED4B-8A55-612B2860E46D}"/>
              </a:ext>
            </a:extLst>
          </p:cNvPr>
          <p:cNvGrpSpPr/>
          <p:nvPr/>
        </p:nvGrpSpPr>
        <p:grpSpPr>
          <a:xfrm rot="16200000">
            <a:off x="2232842" y="3812057"/>
            <a:ext cx="282192" cy="791740"/>
            <a:chOff x="2576022" y="2399536"/>
            <a:chExt cx="282192" cy="540769"/>
          </a:xfrm>
        </p:grpSpPr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0E108428-30FA-6545-B1FE-233CBFCCE3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A5DCC5EC-84F9-CA40-831D-59FD5A250A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952A22-0AEC-E941-8A05-A2A4FC970C35}"/>
              </a:ext>
            </a:extLst>
          </p:cNvPr>
          <p:cNvGrpSpPr/>
          <p:nvPr/>
        </p:nvGrpSpPr>
        <p:grpSpPr>
          <a:xfrm rot="16200000">
            <a:off x="6173664" y="3812058"/>
            <a:ext cx="282192" cy="791740"/>
            <a:chOff x="2576022" y="2399536"/>
            <a:chExt cx="282192" cy="540769"/>
          </a:xfrm>
        </p:grpSpPr>
        <p:cxnSp>
          <p:nvCxnSpPr>
            <p:cNvPr id="111" name="꺾인 연결선[E] 110">
              <a:extLst>
                <a:ext uri="{FF2B5EF4-FFF2-40B4-BE49-F238E27FC236}">
                  <a16:creationId xmlns:a16="http://schemas.microsoft.com/office/drawing/2014/main" id="{0F338050-1201-A54D-8DC1-D28C5FA1D6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[E] 111">
              <a:extLst>
                <a:ext uri="{FF2B5EF4-FFF2-40B4-BE49-F238E27FC236}">
                  <a16:creationId xmlns:a16="http://schemas.microsoft.com/office/drawing/2014/main" id="{95F70144-01B0-9C44-AF01-28FACD3062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CF857BB-17E5-A34F-84DD-4EBA8AFF321E}"/>
              </a:ext>
            </a:extLst>
          </p:cNvPr>
          <p:cNvGrpSpPr/>
          <p:nvPr/>
        </p:nvGrpSpPr>
        <p:grpSpPr>
          <a:xfrm rot="16200000">
            <a:off x="4037797" y="3728925"/>
            <a:ext cx="282192" cy="958005"/>
            <a:chOff x="2576022" y="2399536"/>
            <a:chExt cx="282192" cy="540769"/>
          </a:xfrm>
        </p:grpSpPr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FC8671AB-FB6C-F243-9C5E-4FEB4A2AF1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FCEE98C1-AF37-584B-8668-97286A48C5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D476DBB-BA5C-F54B-8B5A-4D6E5FD9F4C3}"/>
              </a:ext>
            </a:extLst>
          </p:cNvPr>
          <p:cNvSpPr txBox="1"/>
          <p:nvPr/>
        </p:nvSpPr>
        <p:spPr>
          <a:xfrm>
            <a:off x="1153429" y="4509927"/>
            <a:ext cx="598649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Web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591FD3-C413-0140-B39F-ABC0222B62CA}"/>
              </a:ext>
            </a:extLst>
          </p:cNvPr>
          <p:cNvSpPr txBox="1"/>
          <p:nvPr/>
        </p:nvSpPr>
        <p:spPr>
          <a:xfrm>
            <a:off x="1187848" y="1847809"/>
            <a:ext cx="67952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User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F6DC4-5658-DF43-BE80-C0E21DA2F7DC}"/>
              </a:ext>
            </a:extLst>
          </p:cNvPr>
          <p:cNvSpPr txBox="1"/>
          <p:nvPr/>
        </p:nvSpPr>
        <p:spPr>
          <a:xfrm>
            <a:off x="2687602" y="4541383"/>
            <a:ext cx="103886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Front End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DF83AF-6ADA-EC45-AF6C-CBA0AF1BF4AE}"/>
              </a:ext>
            </a:extLst>
          </p:cNvPr>
          <p:cNvSpPr txBox="1"/>
          <p:nvPr/>
        </p:nvSpPr>
        <p:spPr>
          <a:xfrm>
            <a:off x="4809523" y="4587411"/>
            <a:ext cx="101210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Back End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002655-1F9D-C045-80C5-590B2B64C1C5}"/>
              </a:ext>
            </a:extLst>
          </p:cNvPr>
          <p:cNvSpPr txBox="1"/>
          <p:nvPr/>
        </p:nvSpPr>
        <p:spPr>
          <a:xfrm>
            <a:off x="6904684" y="4670342"/>
            <a:ext cx="85856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DBMS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397CEB-74E5-4C47-B7E1-086793DA02DC}"/>
              </a:ext>
            </a:extLst>
          </p:cNvPr>
          <p:cNvSpPr txBox="1"/>
          <p:nvPr/>
        </p:nvSpPr>
        <p:spPr>
          <a:xfrm>
            <a:off x="3871657" y="3986857"/>
            <a:ext cx="64505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Axios</a:t>
            </a:r>
            <a:endParaRPr lang="en-US" altLang="ko-KR" sz="1400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7497FC-E17F-C94D-8A06-F4D0C1F8D451}"/>
              </a:ext>
            </a:extLst>
          </p:cNvPr>
          <p:cNvSpPr txBox="1"/>
          <p:nvPr/>
        </p:nvSpPr>
        <p:spPr>
          <a:xfrm>
            <a:off x="2063802" y="4000818"/>
            <a:ext cx="64505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9E6A887-C4DD-AB44-9628-79023F61E2A7}"/>
              </a:ext>
            </a:extLst>
          </p:cNvPr>
          <p:cNvSpPr txBox="1"/>
          <p:nvPr/>
        </p:nvSpPr>
        <p:spPr>
          <a:xfrm>
            <a:off x="6025085" y="3986857"/>
            <a:ext cx="64505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JDBC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6" name="원통[C] 35">
            <a:extLst>
              <a:ext uri="{FF2B5EF4-FFF2-40B4-BE49-F238E27FC236}">
                <a16:creationId xmlns:a16="http://schemas.microsoft.com/office/drawing/2014/main" id="{B4399EFB-C517-DC42-A653-70FA6B2D61D4}"/>
              </a:ext>
            </a:extLst>
          </p:cNvPr>
          <p:cNvSpPr/>
          <p:nvPr/>
        </p:nvSpPr>
        <p:spPr>
          <a:xfrm>
            <a:off x="6347610" y="1180889"/>
            <a:ext cx="1587636" cy="17376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dirty="0"/>
              <a:t>스토리지</a:t>
            </a:r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ko-Kore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39AC37A-56FB-2742-A912-0A3BABCF1F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69" y="2000294"/>
            <a:ext cx="526861" cy="5268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512EE44-0E08-F249-A389-0FABA02A01B2}"/>
              </a:ext>
            </a:extLst>
          </p:cNvPr>
          <p:cNvSpPr txBox="1"/>
          <p:nvPr/>
        </p:nvSpPr>
        <p:spPr>
          <a:xfrm>
            <a:off x="4741019" y="19097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케라스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CD8C4E3-8F31-124A-9B13-487FE69C3506}"/>
              </a:ext>
            </a:extLst>
          </p:cNvPr>
          <p:cNvGrpSpPr/>
          <p:nvPr/>
        </p:nvGrpSpPr>
        <p:grpSpPr>
          <a:xfrm rot="5400000">
            <a:off x="5730364" y="1674532"/>
            <a:ext cx="329720" cy="650811"/>
            <a:chOff x="5025334" y="1954318"/>
            <a:chExt cx="482743" cy="952852"/>
          </a:xfrm>
        </p:grpSpPr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9901238C-4F27-B940-8D5C-87FAFA69C29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48909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1D426C52-C857-9746-9CFA-41A5E60253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1650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69F3EF31-AA89-AC4C-9D34-C1B548842789}"/>
              </a:ext>
            </a:extLst>
          </p:cNvPr>
          <p:cNvGrpSpPr/>
          <p:nvPr/>
        </p:nvGrpSpPr>
        <p:grpSpPr>
          <a:xfrm>
            <a:off x="5102056" y="3013016"/>
            <a:ext cx="329720" cy="650811"/>
            <a:chOff x="5025334" y="1954318"/>
            <a:chExt cx="482743" cy="952852"/>
          </a:xfrm>
        </p:grpSpPr>
        <p:cxnSp>
          <p:nvCxnSpPr>
            <p:cNvPr id="94" name="꺾인 연결선[E] 93">
              <a:extLst>
                <a:ext uri="{FF2B5EF4-FFF2-40B4-BE49-F238E27FC236}">
                  <a16:creationId xmlns:a16="http://schemas.microsoft.com/office/drawing/2014/main" id="{45555ABA-63A0-084E-B511-E7D5AC325CE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48909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[E] 94">
              <a:extLst>
                <a:ext uri="{FF2B5EF4-FFF2-40B4-BE49-F238E27FC236}">
                  <a16:creationId xmlns:a16="http://schemas.microsoft.com/office/drawing/2014/main" id="{1AC3F980-AD07-2342-A76D-4F1CC46E1A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1650" y="2430743"/>
              <a:ext cx="952852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25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55B011A-BA71-BB4C-87BC-F834B4B3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4627659"/>
            <a:ext cx="645414" cy="64541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EB66BA-C15A-EF43-968A-BF563781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1" y="3233940"/>
            <a:ext cx="645414" cy="64541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89F780-E4CB-6044-A269-507FB8F43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32" y="1829249"/>
            <a:ext cx="645414" cy="6454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00972B1-3521-1846-8A1B-9B20E061D752}"/>
              </a:ext>
            </a:extLst>
          </p:cNvPr>
          <p:cNvSpPr txBox="1"/>
          <p:nvPr/>
        </p:nvSpPr>
        <p:spPr>
          <a:xfrm>
            <a:off x="1462193" y="2430523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30C46F-D0E9-8648-99E9-BC3602669425}"/>
              </a:ext>
            </a:extLst>
          </p:cNvPr>
          <p:cNvGrpSpPr/>
          <p:nvPr/>
        </p:nvGrpSpPr>
        <p:grpSpPr>
          <a:xfrm>
            <a:off x="2943762" y="982102"/>
            <a:ext cx="4859066" cy="5287833"/>
            <a:chOff x="3955882" y="982102"/>
            <a:chExt cx="4859066" cy="5287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4D9F0A-2149-6048-9189-1D9A5FB3E0B2}"/>
                </a:ext>
              </a:extLst>
            </p:cNvPr>
            <p:cNvGrpSpPr/>
            <p:nvPr/>
          </p:nvGrpSpPr>
          <p:grpSpPr>
            <a:xfrm>
              <a:off x="3955882" y="982102"/>
              <a:ext cx="4859066" cy="5287833"/>
              <a:chOff x="5755913" y="1882883"/>
              <a:chExt cx="2493468" cy="4370110"/>
            </a:xfrm>
            <a:solidFill>
              <a:srgbClr val="0070C0"/>
            </a:solidFill>
          </p:grpSpPr>
          <p:sp>
            <p:nvSpPr>
              <p:cNvPr id="63" name="사각형: 둥근 모서리 61">
                <a:extLst>
                  <a:ext uri="{FF2B5EF4-FFF2-40B4-BE49-F238E27FC236}">
                    <a16:creationId xmlns:a16="http://schemas.microsoft.com/office/drawing/2014/main" id="{C6FD44F5-C589-D24A-A78E-C728C5D252A4}"/>
                  </a:ext>
                </a:extLst>
              </p:cNvPr>
              <p:cNvSpPr/>
              <p:nvPr/>
            </p:nvSpPr>
            <p:spPr>
              <a:xfrm>
                <a:off x="5755913" y="1882883"/>
                <a:ext cx="2493468" cy="437011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0496F5-CADE-1F4B-9B2C-57AADF21698B}"/>
                  </a:ext>
                </a:extLst>
              </p:cNvPr>
              <p:cNvSpPr txBox="1"/>
              <p:nvPr/>
            </p:nvSpPr>
            <p:spPr>
              <a:xfrm>
                <a:off x="6500273" y="1930210"/>
                <a:ext cx="1004749" cy="4593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Learning</a:t>
                </a:r>
                <a:r>
                  <a:rPr lang="ko-KR" altLang="en-US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CCFD76-4358-3C47-A568-D1B4DDC37087}"/>
                </a:ext>
              </a:extLst>
            </p:cNvPr>
            <p:cNvGrpSpPr/>
            <p:nvPr/>
          </p:nvGrpSpPr>
          <p:grpSpPr>
            <a:xfrm>
              <a:off x="4297698" y="1652456"/>
              <a:ext cx="4175434" cy="1020943"/>
              <a:chOff x="4297698" y="1652456"/>
              <a:chExt cx="4175434" cy="1020943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3BBBF48-8C21-F643-BDD7-D6F0C01B6BD4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9D3BF1-C91B-7745-B71E-0B112A148964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34F095D-10E3-B142-8D13-B8B3E434ED6C}"/>
                </a:ext>
              </a:extLst>
            </p:cNvPr>
            <p:cNvGrpSpPr/>
            <p:nvPr/>
          </p:nvGrpSpPr>
          <p:grpSpPr>
            <a:xfrm>
              <a:off x="4297698" y="3046176"/>
              <a:ext cx="4175434" cy="1020943"/>
              <a:chOff x="4297698" y="1652456"/>
              <a:chExt cx="4175434" cy="1020943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0B8978B5-DAE0-AC4D-B200-4945E21C57DC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928D05-D551-CE4A-B3A7-83AE297A6C8B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24345E3-5385-9C49-A830-A2BE02D2D571}"/>
                </a:ext>
              </a:extLst>
            </p:cNvPr>
            <p:cNvGrpSpPr/>
            <p:nvPr/>
          </p:nvGrpSpPr>
          <p:grpSpPr>
            <a:xfrm>
              <a:off x="4297698" y="4439895"/>
              <a:ext cx="4175434" cy="1020943"/>
              <a:chOff x="4297698" y="1652456"/>
              <a:chExt cx="4175434" cy="1020943"/>
            </a:xfrm>
          </p:grpSpPr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A8AEE28A-0634-7446-A929-CD952DDF66B9}"/>
                  </a:ext>
                </a:extLst>
              </p:cNvPr>
              <p:cNvSpPr/>
              <p:nvPr/>
            </p:nvSpPr>
            <p:spPr>
              <a:xfrm>
                <a:off x="4297698" y="1652456"/>
                <a:ext cx="4175434" cy="102094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441ABE-F378-DC44-BDEC-C572D93BBB1A}"/>
                  </a:ext>
                </a:extLst>
              </p:cNvPr>
              <p:cNvSpPr txBox="1"/>
              <p:nvPr/>
            </p:nvSpPr>
            <p:spPr>
              <a:xfrm>
                <a:off x="5716754" y="1974029"/>
                <a:ext cx="1337322" cy="37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Virtual</a:t>
                </a:r>
                <a:r>
                  <a:rPr lang="ko-KR" altLang="en-US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en-US" altLang="ko-KR" sz="14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Server</a:t>
                </a:r>
              </a:p>
            </p:txBody>
          </p:sp>
        </p:grp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F47203-BC89-4F45-8DD8-D1F3DCE34568}"/>
              </a:ext>
            </a:extLst>
          </p:cNvPr>
          <p:cNvCxnSpPr>
            <a:cxnSpLocks/>
            <a:stCxn id="44" idx="3"/>
            <a:endCxn id="22" idx="1"/>
          </p:cNvCxnSpPr>
          <p:nvPr/>
        </p:nvCxnSpPr>
        <p:spPr>
          <a:xfrm>
            <a:off x="2193246" y="2151956"/>
            <a:ext cx="1092332" cy="109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7DADFA-39AC-D44D-99A1-C39B402B4329}"/>
              </a:ext>
            </a:extLst>
          </p:cNvPr>
          <p:cNvCxnSpPr>
            <a:cxnSpLocks/>
            <a:stCxn id="43" idx="3"/>
            <a:endCxn id="72" idx="1"/>
          </p:cNvCxnSpPr>
          <p:nvPr/>
        </p:nvCxnSpPr>
        <p:spPr>
          <a:xfrm>
            <a:off x="2200085" y="3556647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76EA472-606A-3A40-92C7-1D5040D49C88}"/>
              </a:ext>
            </a:extLst>
          </p:cNvPr>
          <p:cNvCxnSpPr>
            <a:cxnSpLocks/>
            <a:stCxn id="42" idx="3"/>
            <a:endCxn id="75" idx="1"/>
          </p:cNvCxnSpPr>
          <p:nvPr/>
        </p:nvCxnSpPr>
        <p:spPr>
          <a:xfrm>
            <a:off x="2200085" y="4950366"/>
            <a:ext cx="1085493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D76ACAD-396F-3549-B4C6-54B9C5C27F0F}"/>
              </a:ext>
            </a:extLst>
          </p:cNvPr>
          <p:cNvSpPr txBox="1"/>
          <p:nvPr/>
        </p:nvSpPr>
        <p:spPr>
          <a:xfrm>
            <a:off x="1455354" y="3804492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98D026-80FD-1D49-A36F-437ACBF321A0}"/>
              </a:ext>
            </a:extLst>
          </p:cNvPr>
          <p:cNvSpPr txBox="1"/>
          <p:nvPr/>
        </p:nvSpPr>
        <p:spPr>
          <a:xfrm>
            <a:off x="1465404" y="5232355"/>
            <a:ext cx="83037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사용자</a:t>
            </a:r>
            <a:r>
              <a:rPr lang="en-US" altLang="ko-KR" sz="1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</p:txBody>
      </p:sp>
      <p:sp>
        <p:nvSpPr>
          <p:cNvPr id="37" name="곱하기 36">
            <a:extLst>
              <a:ext uri="{FF2B5EF4-FFF2-40B4-BE49-F238E27FC236}">
                <a16:creationId xmlns:a16="http://schemas.microsoft.com/office/drawing/2014/main" id="{8D7B8419-71F4-4340-9BDC-D591B389F998}"/>
              </a:ext>
            </a:extLst>
          </p:cNvPr>
          <p:cNvSpPr/>
          <p:nvPr/>
        </p:nvSpPr>
        <p:spPr>
          <a:xfrm>
            <a:off x="2135927" y="732358"/>
            <a:ext cx="6475835" cy="5586222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FC8E139-720B-AB41-89E0-86E187B78957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356BE2-19FF-B74B-807F-DA1D92078759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제한 요소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BB8EA7E-1580-2143-AB4D-06C318B438E2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4F7236E1-6645-6946-8CDB-3F23349D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5072</TotalTime>
  <Words>946</Words>
  <Application>Microsoft Macintosh PowerPoint</Application>
  <PresentationFormat>화면 슬라이드 쇼(4:3)</PresentationFormat>
  <Paragraphs>286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Calibri</vt:lpstr>
      <vt:lpstr>Nanum Myeongjo</vt:lpstr>
      <vt:lpstr>맑은 고딕</vt:lpstr>
      <vt:lpstr>Nanum Gothic ExtraBold</vt:lpstr>
      <vt:lpstr>HY중고딕</vt:lpstr>
      <vt:lpstr>Arial</vt:lpstr>
      <vt:lpstr>Nanum Gothic</vt:lpstr>
      <vt:lpstr>나눔바른고딕</vt:lpstr>
      <vt:lpstr>돋움</vt:lpstr>
      <vt:lpstr>Calibri Light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264</cp:revision>
  <dcterms:created xsi:type="dcterms:W3CDTF">2018-04-02T04:18:06Z</dcterms:created>
  <dcterms:modified xsi:type="dcterms:W3CDTF">2020-03-17T12:52:02Z</dcterms:modified>
</cp:coreProperties>
</file>